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26" r:id="rId35"/>
    <p:sldId id="427" r:id="rId36"/>
    <p:sldId id="428" r:id="rId37"/>
    <p:sldId id="429" r:id="rId38"/>
    <p:sldId id="431" r:id="rId39"/>
    <p:sldId id="432" r:id="rId40"/>
    <p:sldId id="349" r:id="rId41"/>
    <p:sldId id="442" r:id="rId42"/>
    <p:sldId id="441" r:id="rId43"/>
    <p:sldId id="438" r:id="rId44"/>
    <p:sldId id="437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33" autoAdjust="0"/>
  </p:normalViewPr>
  <p:slideViewPr>
    <p:cSldViewPr>
      <p:cViewPr varScale="1">
        <p:scale>
          <a:sx n="84" d="100"/>
          <a:sy n="84" d="100"/>
        </p:scale>
        <p:origin x="61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73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02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0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3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5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3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12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93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77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9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48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5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7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06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55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83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99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83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17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642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1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48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967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43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534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31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43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2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4/2/2015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020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2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icrosoft.com/en-us/download/details.aspx?id=30653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visualstudio.com/en-us/products/visual-studio-community-vs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67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63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62.png"/><Relationship Id="rId19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59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Creating and </a:t>
            </a:r>
            <a:r>
              <a:rPr lang="en-US" dirty="0" smtClean="0"/>
              <a:t>Running</a:t>
            </a:r>
            <a:br>
              <a:rPr lang="en-US" dirty="0" smtClean="0"/>
            </a:br>
            <a:r>
              <a:rPr lang="en-US" dirty="0" smtClean="0"/>
              <a:t> Your </a:t>
            </a:r>
            <a:r>
              <a:rPr lang="en-US" dirty="0"/>
              <a:t>First C# Program</a:t>
            </a:r>
          </a:p>
          <a:p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95988" y="3581400"/>
            <a:ext cx="7843242" cy="25908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</a:t>
            </a:r>
            <a:r>
              <a:rPr lang="en-US" dirty="0" smtClean="0"/>
              <a:t>Code Formatting</a:t>
            </a:r>
            <a:endParaRPr lang="bg-BG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757362" y="2032172"/>
            <a:ext cx="8604250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5005522" y="1422572"/>
            <a:ext cx="4270374" cy="1075136"/>
          </a:xfrm>
          <a:prstGeom prst="wedgeRoundRectCallout">
            <a:avLst>
              <a:gd name="adj1" fmla="val -42053"/>
              <a:gd name="adj2" fmla="val 97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Such formatting makes the source code </a:t>
            </a:r>
            <a:r>
              <a:rPr lang="en-US" sz="2800" dirty="0" smtClean="0">
                <a:solidFill>
                  <a:srgbClr val="FFFFFF"/>
                </a:solidFill>
              </a:rPr>
              <a:t>unreadable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C# is a modern programming </a:t>
            </a:r>
            <a:r>
              <a:rPr lang="en-US" dirty="0"/>
              <a:t>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A syntax that </a:t>
            </a:r>
            <a:r>
              <a:rPr lang="en-US" dirty="0" smtClean="0"/>
              <a:t>allows </a:t>
            </a:r>
            <a:r>
              <a:rPr lang="en-US" dirty="0"/>
              <a:t>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Extremely </a:t>
            </a:r>
            <a:r>
              <a:rPr lang="en-US" dirty="0"/>
              <a:t>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Object-oriented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dirty="0" smtClean="0"/>
              <a:t>Functional programming features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4114800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5557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 smtClean="0"/>
              <a:t>Problem to </a:t>
            </a:r>
            <a:r>
              <a:rPr lang="en-US" dirty="0"/>
              <a:t>solve</a:t>
            </a:r>
          </a:p>
          <a:p>
            <a:pPr>
              <a:lnSpc>
                <a:spcPts val="3600"/>
              </a:lnSpc>
            </a:pPr>
            <a:r>
              <a:rPr lang="en-US" dirty="0" smtClean="0"/>
              <a:t>IDE, compilers, SDK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Studio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Set of useful </a:t>
            </a:r>
            <a:r>
              <a:rPr lang="en-US" dirty="0" smtClean="0"/>
              <a:t>standard classes</a:t>
            </a:r>
            <a:endParaRPr lang="en-US" dirty="0"/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 FCL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798" y="4053399"/>
            <a:ext cx="4145613" cy="223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00" y="1449370"/>
            <a:ext cx="4145612" cy="213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47800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2" y="2475079"/>
            <a:ext cx="8229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9812" y="3498913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498913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9083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62468" y="2227703"/>
            <a:ext cx="504031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</a:t>
            </a:r>
            <a:r>
              <a:rPr lang="en-US" dirty="0" smtClean="0"/>
              <a:t>Framework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85012" y="3252371"/>
            <a:ext cx="2709186" cy="2654591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1903412" y="43434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8812" y="1219200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sp>
        <p:nvSpPr>
          <p:cNvPr id="2" name="TextBox 1"/>
          <p:cNvSpPr txBox="1"/>
          <p:nvPr/>
        </p:nvSpPr>
        <p:spPr>
          <a:xfrm>
            <a:off x="3503612" y="6139191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Download .NET Framework 4.5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3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</a:t>
            </a:r>
            <a:r>
              <a:rPr lang="en-US" dirty="0" smtClean="0"/>
              <a:t>programs (CLR)</a:t>
            </a:r>
            <a:endParaRPr lang="en-US" dirty="0"/>
          </a:p>
          <a:p>
            <a:r>
              <a:rPr lang="en-US" dirty="0"/>
              <a:t>Powerful library of </a:t>
            </a:r>
            <a:r>
              <a:rPr lang="en-US" dirty="0" smtClean="0"/>
              <a:t>classes (FCL)</a:t>
            </a:r>
            <a:endParaRPr lang="en-US" dirty="0"/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</a:t>
            </a:r>
            <a:r>
              <a:rPr lang="en-US" dirty="0" smtClean="0"/>
              <a:t>execution engine for </a:t>
            </a:r>
            <a:r>
              <a:rPr lang="en-US" dirty="0"/>
              <a:t>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412" y="4572000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 smtClean="0"/>
              <a:t>The building </a:t>
            </a:r>
            <a:r>
              <a:rPr lang="en-US" dirty="0"/>
              <a:t>blocks of .NET Framework</a:t>
            </a: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989012" y="5854427"/>
            <a:ext cx="8675533" cy="546373"/>
          </a:xfrm>
          <a:prstGeom prst="rect">
            <a:avLst/>
          </a:prstGeom>
          <a:solidFill>
            <a:srgbClr val="808080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(Windows / Linux)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9874278" y="2420016"/>
            <a:ext cx="345939" cy="2556022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10200071" y="3398689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9883145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10178253" y="4998190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AutoShape 23"/>
          <p:cNvSpPr>
            <a:spLocks/>
          </p:cNvSpPr>
          <p:nvPr/>
        </p:nvSpPr>
        <p:spPr bwMode="auto">
          <a:xfrm>
            <a:off x="9883145" y="1840370"/>
            <a:ext cx="304800" cy="513052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178253" y="1799426"/>
            <a:ext cx="1837027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</a:t>
            </a:r>
            <a:endParaRPr lang="en-US" sz="2800" b="1" noProof="1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AutoShape 23"/>
          <p:cNvSpPr>
            <a:spLocks/>
          </p:cNvSpPr>
          <p:nvPr/>
        </p:nvSpPr>
        <p:spPr bwMode="auto">
          <a:xfrm>
            <a:off x="9874278" y="5629256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0169386" y="5608878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89013" y="5247008"/>
            <a:ext cx="8675532" cy="546373"/>
          </a:xfrm>
          <a:prstGeom prst="rect">
            <a:avLst/>
          </a:prstGeom>
          <a:solidFill>
            <a:schemeClr val="hlink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Language Runtime (CLR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+ DLR (for Dynamic Languages)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89013" y="4700635"/>
            <a:ext cx="8675532" cy="485325"/>
          </a:xfrm>
          <a:prstGeom prst="rect">
            <a:avLst/>
          </a:prstGeom>
          <a:solidFill>
            <a:schemeClr val="accent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Library (BCL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I/O, Threading, Collections, Strings, …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89012" y="4154263"/>
            <a:ext cx="8675533" cy="4853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6">
                <a:lumMod val="60000"/>
                <a:lumOff val="4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ADO.NET,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 Framework, LINQ,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 (Data Tier)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989013" y="2616542"/>
            <a:ext cx="2079040" cy="147617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</a:t>
            </a:r>
          </a:p>
          <a:p>
            <a:pPr algn="ctr">
              <a:lnSpc>
                <a:spcPts val="2400"/>
              </a:lnSpc>
              <a:spcBef>
                <a:spcPts val="600"/>
              </a:spcBef>
            </a:pPr>
            <a:r>
              <a:rPr lang="en-US" sz="1800" b="1" i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MVC, </a:t>
            </a: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Forms,</a:t>
            </a:r>
            <a:b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b="1" i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API, </a:t>
            </a:r>
            <a:r>
              <a:rPr lang="en-US" sz="1800" b="1" i="1" noProof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SignalR</a:t>
            </a:r>
            <a:endParaRPr lang="en-US" sz="1800" b="1" i="1" noProof="1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129043" y="3607387"/>
            <a:ext cx="6546768" cy="485325"/>
          </a:xfrm>
          <a:prstGeom prst="rect">
            <a:avLst/>
          </a:prstGeom>
          <a:solidFill>
            <a:srgbClr val="FF99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FF69FF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WCF,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WWF (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</a:t>
            </a: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Workflow </a:t>
            </a:r>
            <a:r>
              <a:rPr lang="en-US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Tier)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129043" y="2612987"/>
            <a:ext cx="125641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&amp;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4440023" y="2618926"/>
            <a:ext cx="1720459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Apps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215042" y="2612987"/>
            <a:ext cx="1655110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</a:t>
            </a:r>
            <a:b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7924711" y="2612987"/>
            <a:ext cx="1739834" cy="917590"/>
          </a:xfrm>
          <a:prstGeom prst="rect">
            <a:avLst/>
          </a:prstGeom>
          <a:solidFill>
            <a:srgbClr val="F8C15E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chemeClr val="accent4">
                <a:lumMod val="75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Silverlight,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WP7 / WP8</a:t>
            </a:r>
            <a:endParaRPr lang="en-US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89013" y="2075714"/>
            <a:ext cx="68579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726949" y="2075714"/>
            <a:ext cx="1341104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VB.NET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129042" y="2075714"/>
            <a:ext cx="2051189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C++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5241220" y="2075714"/>
            <a:ext cx="77699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F#</a:t>
            </a: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079201" y="2075714"/>
            <a:ext cx="1310611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sz="2200" b="1" dirty="0">
              <a:solidFill>
                <a:schemeClr val="tx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450801" y="2065031"/>
            <a:ext cx="1213613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/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Delphi</a:t>
            </a: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725403" y="2057400"/>
            <a:ext cx="939142" cy="485325"/>
          </a:xfrm>
          <a:prstGeom prst="rect">
            <a:avLst/>
          </a:prstGeom>
          <a:solidFill>
            <a:srgbClr val="5A99D2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3" dir="b"/>
          </a:scene3d>
          <a:sp3d extrusionH="582600" prstMaterial="legacyMatte">
            <a:bevelT w="13500" h="13500" prst="angle"/>
            <a:bevelB w="13500" h="13500" prst="angle"/>
            <a:extrusionClr>
              <a:srgbClr val="5A99D2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2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Language Runtime (CLR)</a:t>
            </a:r>
          </a:p>
          <a:p>
            <a:pPr lvl="1"/>
            <a:r>
              <a:rPr lang="en-US" dirty="0"/>
              <a:t>Managed execution </a:t>
            </a:r>
            <a:r>
              <a:rPr lang="en-US" dirty="0" smtClean="0"/>
              <a:t>environment (virtual machine)</a:t>
            </a:r>
            <a:endParaRPr lang="en-US" dirty="0"/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languages </a:t>
            </a:r>
            <a:r>
              <a:rPr lang="en-US" dirty="0"/>
              <a:t>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</a:t>
            </a:r>
            <a:r>
              <a:rPr lang="en-US" dirty="0" smtClean="0"/>
              <a:t>type safety </a:t>
            </a:r>
            <a:r>
              <a:rPr lang="en-US" dirty="0"/>
              <a:t>and security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CLR – The Heart of .NET Framework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66212" y="1905000"/>
            <a:ext cx="2438400" cy="1634669"/>
            <a:chOff x="6781800" y="2057400"/>
            <a:chExt cx="1887537" cy="1102916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8116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15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3" cstate="print">
              <a:lum bright="10000"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3056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</a:t>
            </a:r>
            <a:r>
              <a:rPr lang="en-US" dirty="0" smtClean="0"/>
              <a:t>classes for </a:t>
            </a:r>
            <a:r>
              <a:rPr lang="en-US" dirty="0"/>
              <a:t>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and web services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XAML, WPF,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Forms and WPF GUI </a:t>
            </a:r>
            <a:r>
              <a:rPr lang="en-US" dirty="0"/>
              <a:t>applications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Windows Store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 smtClean="0"/>
              <a:t>Database applications</a:t>
            </a:r>
            <a:endParaRPr lang="en-US" dirty="0"/>
          </a:p>
          <a:p>
            <a:pPr lvl="2">
              <a:lnSpc>
                <a:spcPts val="3600"/>
              </a:lnSpc>
            </a:pPr>
            <a:r>
              <a:rPr lang="en-US" dirty="0"/>
              <a:t>Applications for mobile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Class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1568909"/>
            <a:ext cx="4142348" cy="1631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0604" y="5029200"/>
            <a:ext cx="4045808" cy="1251457"/>
          </a:xfrm>
          <a:prstGeom prst="roundRect">
            <a:avLst>
              <a:gd name="adj" fmla="val 2490"/>
            </a:avLst>
          </a:prstGeom>
        </p:spPr>
      </p:pic>
    </p:spTree>
    <p:extLst>
      <p:ext uri="{BB962C8B-B14F-4D97-AF65-F5344CB8AC3E}">
        <p14:creationId xmlns:p14="http://schemas.microsoft.com/office/powerpoint/2010/main" val="315677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79612" y="4822141"/>
            <a:ext cx="8229600" cy="820600"/>
          </a:xfrm>
        </p:spPr>
        <p:txBody>
          <a:bodyPr/>
          <a:lstStyle/>
          <a:p>
            <a:r>
              <a:rPr lang="en-US" dirty="0" smtClean="0"/>
              <a:t>What is Visual Studio?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412" y="2286000"/>
            <a:ext cx="6858000" cy="1933646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427412" y="5943600"/>
            <a:ext cx="53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Download</a:t>
            </a:r>
            <a:r>
              <a:rPr lang="en-US" dirty="0" smtClean="0">
                <a:hlinkClick r:id="rId4"/>
              </a:rPr>
              <a:t> Visual Studio Community 2013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60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Your First C# </a:t>
            </a:r>
            <a:r>
              <a:rPr lang="en-US" dirty="0" smtClean="0"/>
              <a:t>Program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What is C#?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Visual </a:t>
            </a:r>
            <a:r>
              <a:rPr lang="en-US" dirty="0" smtClean="0"/>
              <a:t>Studio?</a:t>
            </a:r>
          </a:p>
          <a:p>
            <a:pPr marL="761946" lvl="1" indent="-457200"/>
            <a:r>
              <a:rPr lang="en-US" dirty="0" smtClean="0"/>
              <a:t>Compiling, Running and</a:t>
            </a:r>
            <a:br>
              <a:rPr lang="en-US" dirty="0" smtClean="0"/>
            </a:br>
            <a:r>
              <a:rPr lang="en-US" dirty="0" smtClean="0"/>
              <a:t>Debugging C# Programs</a:t>
            </a:r>
            <a:endParaRPr lang="en-US" dirty="0"/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1012" y="4038600"/>
            <a:ext cx="2585075" cy="2036726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25" y="1447800"/>
            <a:ext cx="2383662" cy="4737652"/>
          </a:xfrm>
          <a:prstGeom prst="roundRect">
            <a:avLst>
              <a:gd name="adj" fmla="val 3773"/>
            </a:avLst>
          </a:prstGeom>
          <a:scene3d>
            <a:camera prst="perspectiveHeroicExtremeLeftFacing">
              <a:rot lat="103962" lon="886982" rev="21322894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 smtClean="0"/>
              <a:t>Development tool </a:t>
            </a:r>
            <a:r>
              <a:rPr lang="en-US" dirty="0"/>
              <a:t>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212" y="5029200"/>
            <a:ext cx="4520711" cy="1274637"/>
          </a:xfrm>
          <a:prstGeom prst="roundRect">
            <a:avLst>
              <a:gd name="adj" fmla="val 5960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70524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</a:t>
            </a:r>
            <a:r>
              <a:rPr lang="en-US" dirty="0" smtClean="0"/>
              <a:t>many languages (C#, VB.NET, Python,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Using different </a:t>
            </a:r>
            <a:r>
              <a:rPr lang="en-US" dirty="0" smtClean="0"/>
              <a:t>technologies (Web Forms, MVC, WPF, EF, WCF, …)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 smtClean="0"/>
              <a:t>For </a:t>
            </a:r>
            <a:r>
              <a:rPr lang="en-US" dirty="0"/>
              <a:t>different </a:t>
            </a:r>
            <a:r>
              <a:rPr lang="en-US" dirty="0" smtClean="0"/>
              <a:t>platforms (Win8, Silverlight, Windows Phone, …)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Full </a:t>
            </a:r>
            <a:r>
              <a:rPr lang="en-US" dirty="0"/>
              <a:t>integration of </a:t>
            </a:r>
            <a:r>
              <a:rPr lang="en-US" dirty="0" smtClean="0"/>
              <a:t>most </a:t>
            </a:r>
            <a:r>
              <a:rPr lang="en-US" dirty="0"/>
              <a:t>development activities (coding, compiling, testing, </a:t>
            </a:r>
            <a:r>
              <a:rPr lang="en-US" dirty="0" smtClean="0"/>
              <a:t>debugging, deployment, version control, ...)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Visual Studio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756" y="5486400"/>
            <a:ext cx="3414056" cy="957155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1455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smtClean="0"/>
              <a:t>Studio – Example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1295400"/>
            <a:ext cx="8458200" cy="506124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37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747965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9412" y="2887165"/>
            <a:ext cx="11430000" cy="761999"/>
          </a:xfrm>
        </p:spPr>
        <p:txBody>
          <a:bodyPr/>
          <a:lstStyle/>
          <a:p>
            <a:r>
              <a:rPr lang="en-US" dirty="0" smtClean="0"/>
              <a:t>Compiling, Running and Debugging C# Programs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812" y="4038600"/>
            <a:ext cx="6553200" cy="1837236"/>
          </a:xfrm>
          <a:prstGeom prst="roundRect">
            <a:avLst>
              <a:gd name="adj" fmla="val 6686"/>
            </a:avLst>
          </a:prstGeom>
        </p:spPr>
      </p:pic>
    </p:spTree>
    <p:extLst>
      <p:ext uri="{BB962C8B-B14F-4D97-AF65-F5344CB8AC3E}">
        <p14:creationId xmlns:p14="http://schemas.microsoft.com/office/powerpoint/2010/main" val="6280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File </a:t>
            </a:r>
            <a:r>
              <a:rPr lang="en-US" sz="28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</a:t>
            </a:r>
            <a:r>
              <a:rPr lang="en-US" sz="2800" dirty="0" smtClean="0"/>
              <a:t>Visual C</a:t>
            </a:r>
            <a:r>
              <a:rPr lang="en-US" sz="2800" dirty="0"/>
              <a:t># </a:t>
            </a:r>
            <a:r>
              <a:rPr lang="en-US" sz="2800" dirty="0" smtClean="0">
                <a:sym typeface="Wingdings" panose="05000000000000000000" pitchFamily="2" charset="2"/>
              </a:rPr>
              <a:t> </a:t>
            </a:r>
            <a:r>
              <a:rPr lang="en-US" sz="2800" dirty="0" smtClean="0"/>
              <a:t>Console Application</a:t>
            </a:r>
            <a:endParaRPr lang="en-US" sz="2800" dirty="0"/>
          </a:p>
          <a:p>
            <a:pPr marL="450850" indent="-450850">
              <a:lnSpc>
                <a:spcPts val="2800"/>
              </a:lnSpc>
              <a:buFontTx/>
              <a:buAutoNum type="arabicPeriod"/>
            </a:pPr>
            <a:r>
              <a:rPr lang="en-US" sz="2800" dirty="0"/>
              <a:t>Choose project directory and name</a:t>
            </a:r>
            <a:endParaRPr lang="bg-BG" sz="2800" dirty="0"/>
          </a:p>
        </p:txBody>
      </p: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8434" y="2753495"/>
            <a:ext cx="6708778" cy="37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7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1236" y="1822864"/>
            <a:ext cx="7623176" cy="470124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New Console Application (2)</a:t>
            </a:r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531812" y="2422551"/>
            <a:ext cx="2260690" cy="1066799"/>
          </a:xfrm>
          <a:prstGeom prst="wedgeRoundRectCallout">
            <a:avLst>
              <a:gd name="adj1" fmla="val 63383"/>
              <a:gd name="adj2" fmla="val 1060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Namespace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5180012" y="3291822"/>
            <a:ext cx="2087562" cy="1532334"/>
          </a:xfrm>
          <a:prstGeom prst="wedgeRoundRectCallout">
            <a:avLst>
              <a:gd name="adj1" fmla="val -96172"/>
              <a:gd name="adj2" fmla="val 362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 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408612" y="1926299"/>
            <a:ext cx="2819400" cy="1029652"/>
          </a:xfrm>
          <a:prstGeom prst="wedgeRoundRectCallout">
            <a:avLst>
              <a:gd name="adj1" fmla="val -83579"/>
              <a:gd name="adj2" fmla="val 750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Most imports </a:t>
            </a:r>
            <a:r>
              <a:rPr lang="en-US" sz="2800" dirty="0">
                <a:solidFill>
                  <a:srgbClr val="FFFFFF"/>
                </a:solidFill>
              </a:rPr>
              <a:t>are not required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9122569" y="3878980"/>
            <a:ext cx="2087562" cy="1532334"/>
          </a:xfrm>
          <a:prstGeom prst="wedgeRoundRectCallout">
            <a:avLst>
              <a:gd name="adj1" fmla="val -78130"/>
              <a:gd name="adj2" fmla="val -23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File name </a:t>
            </a:r>
            <a:r>
              <a:rPr lang="en-US" sz="2800" dirty="0">
                <a:solidFill>
                  <a:srgbClr val="FFFFFF"/>
                </a:solidFill>
              </a:rPr>
              <a:t>should be changed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compiling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 smtClean="0"/>
              <a:t>Creating executable </a:t>
            </a:r>
            <a:r>
              <a:rPr lang="en-US" dirty="0"/>
              <a:t>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]</a:t>
            </a:r>
          </a:p>
        </p:txBody>
      </p:sp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</a:t>
            </a:r>
            <a:r>
              <a:rPr lang="en-US" dirty="0" smtClean="0"/>
              <a:t>the Source </a:t>
            </a:r>
            <a:r>
              <a:rPr lang="en-US" dirty="0"/>
              <a:t>Code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212" y="1950554"/>
            <a:ext cx="7048500" cy="112395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7362825" y="4267200"/>
            <a:ext cx="4332287" cy="2181599"/>
          </a:xfrm>
          <a:prstGeom prst="roundRect">
            <a:avLst>
              <a:gd name="adj" fmla="val 1027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712" y="1371600"/>
            <a:ext cx="2057400" cy="6885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The process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 smtClean="0"/>
              <a:t> application includes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None/>
            </a:pPr>
            <a:r>
              <a:rPr lang="en-US" dirty="0"/>
              <a:t>* NOTE: Not all types of projects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started!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1594" y="3200400"/>
            <a:ext cx="26670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794" y="1828800"/>
            <a:ext cx="2603218" cy="215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0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70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9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21366"/>
            <a:ext cx="10220324" cy="10626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2097" y="2916766"/>
            <a:ext cx="5058804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234" y="2916766"/>
            <a:ext cx="4340578" cy="325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417356"/>
            <a:ext cx="8229600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Visual Studio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979612" y="2444635"/>
            <a:ext cx="8229600" cy="1365365"/>
          </a:xfrm>
        </p:spPr>
        <p:txBody>
          <a:bodyPr/>
          <a:lstStyle/>
          <a:p>
            <a:r>
              <a:rPr lang="en-US" dirty="0" smtClean="0"/>
              <a:t>Compiling, Running and Debugging C# Programs – Live Demo</a:t>
            </a:r>
            <a:endParaRPr lang="en-US" dirty="0"/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1" y="4038600"/>
            <a:ext cx="3581401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12" y="4163704"/>
            <a:ext cx="6756406" cy="19050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55902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69010" y="3085200"/>
            <a:ext cx="44196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Visual Studio </a:t>
            </a:r>
            <a:br>
              <a:rPr lang="en-US" dirty="0" smtClean="0"/>
            </a:br>
            <a:r>
              <a:rPr lang="en-US" dirty="0" smtClean="0"/>
              <a:t> Blank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9608" y="5007831"/>
            <a:ext cx="10518404" cy="719034"/>
          </a:xfrm>
        </p:spPr>
        <p:txBody>
          <a:bodyPr/>
          <a:lstStyle/>
          <a:p>
            <a:r>
              <a:rPr lang="en-US" dirty="0" smtClean="0"/>
              <a:t>Creating a Solution </a:t>
            </a:r>
            <a:r>
              <a:rPr lang="en-US" smtClean="0"/>
              <a:t>without any </a:t>
            </a:r>
            <a:r>
              <a:rPr lang="en-US" dirty="0" smtClean="0"/>
              <a:t>Projects</a:t>
            </a:r>
            <a:endParaRPr lang="en-US" dirty="0"/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0012" y="1473668"/>
            <a:ext cx="2114292" cy="2464132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188" y="685800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6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1"/>
            <a:r>
              <a:rPr lang="en-US" dirty="0"/>
              <a:t>Projects to be added later</a:t>
            </a:r>
          </a:p>
          <a:p>
            <a:endParaRPr lang="en-US" dirty="0" smtClean="0"/>
          </a:p>
          <a:p>
            <a:r>
              <a:rPr lang="en-US" dirty="0" smtClean="0"/>
              <a:t>Why we need a blank</a:t>
            </a:r>
            <a:br>
              <a:rPr lang="en-US" dirty="0" smtClean="0"/>
            </a:br>
            <a:r>
              <a:rPr lang="en-US" dirty="0" smtClean="0"/>
              <a:t>solution in Visual Studio?</a:t>
            </a:r>
          </a:p>
          <a:p>
            <a:pPr lvl="1"/>
            <a:r>
              <a:rPr lang="en-US" dirty="0" smtClean="0"/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blank solution </a:t>
            </a:r>
            <a:r>
              <a:rPr lang="en-US" dirty="0" smtClean="0"/>
              <a:t>for your homework</a:t>
            </a:r>
          </a:p>
          <a:p>
            <a:pPr lvl="1"/>
            <a:r>
              <a:rPr lang="en-US" dirty="0" smtClean="0"/>
              <a:t>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create a project </a:t>
            </a:r>
            <a:r>
              <a:rPr lang="en-US" dirty="0" smtClean="0"/>
              <a:t>for each assignment from the homework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79" y="1743075"/>
            <a:ext cx="5300133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Blank Solution in Visual Studio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2192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1524000"/>
            <a:ext cx="92964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Visual Studio Blank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8812" y="2468179"/>
            <a:ext cx="5791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65612" y="3416808"/>
            <a:ext cx="3657600" cy="2828544"/>
            <a:chOff x="4265612" y="3416808"/>
            <a:chExt cx="3657600" cy="2828544"/>
          </a:xfrm>
        </p:grpSpPr>
        <p:pic>
          <p:nvPicPr>
            <p:cNvPr id="2050" name="Picture 2" descr="blank billboar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612" y="3416808"/>
              <a:ext cx="3657600" cy="2828544"/>
            </a:xfrm>
            <a:prstGeom prst="roundRect">
              <a:avLst>
                <a:gd name="adj" fmla="val 5242"/>
              </a:avLst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120" y="3761096"/>
              <a:ext cx="3115733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5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2013" y="1066800"/>
            <a:ext cx="5040313" cy="1661993"/>
          </a:xfrm>
        </p:spPr>
        <p:txBody>
          <a:bodyPr vert="horz" lIns="36000" tIns="0" rIns="36000" bIns="0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7212" y="3119450"/>
            <a:ext cx="4572000" cy="3171128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2" descr="http://lh4.ggpht.com/_BzoJp6lHmHg/TIG_DyB79TI/AAAAAAAAAK4/UcoFiYvYM0Q/msdn_lg%5B11%5D.jpg%3Fimgmax%3D800"/>
          <p:cNvPicPr>
            <a:picLocks noChangeAspect="1" noChangeArrowheads="1"/>
          </p:cNvPicPr>
          <p:nvPr/>
        </p:nvPicPr>
        <p:blipFill rotWithShape="1">
          <a:blip r:embed="rId4" cstate="print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1012" y="3119450"/>
            <a:ext cx="3315640" cy="3171128"/>
          </a:xfrm>
          <a:prstGeom prst="roundRect">
            <a:avLst>
              <a:gd name="adj" fmla="val 202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933" y="1206077"/>
            <a:ext cx="2670279" cy="1450974"/>
          </a:xfrm>
          <a:prstGeom prst="roundRect">
            <a:avLst>
              <a:gd name="adj" fmla="val 1668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51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1159284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MSDN Library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2024166"/>
            <a:ext cx="10363200" cy="719034"/>
          </a:xfrm>
        </p:spPr>
        <p:txBody>
          <a:bodyPr/>
          <a:lstStyle/>
          <a:p>
            <a:r>
              <a:rPr lang="en-US" dirty="0" smtClean="0"/>
              <a:t>Browsing the Documentation – 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805" y="2971800"/>
            <a:ext cx="6653213" cy="33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sz="3200" dirty="0" smtClean="0"/>
              <a:t>: c</a:t>
            </a:r>
            <a:r>
              <a:rPr lang="en-US" sz="3000" dirty="0" smtClean="0"/>
              <a:t>reating </a:t>
            </a:r>
            <a:r>
              <a:rPr lang="en-US" sz="3000" dirty="0"/>
              <a:t>a sequence of instructions </a:t>
            </a:r>
            <a:r>
              <a:rPr lang="en-US" sz="3000" dirty="0" smtClean="0"/>
              <a:t>(source code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3200" dirty="0"/>
              <a:t>: modern programming language, easy to </a:t>
            </a:r>
            <a:r>
              <a:rPr lang="en-US" sz="3200" dirty="0" smtClean="0"/>
              <a:t>learn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programs</a:t>
            </a:r>
            <a:r>
              <a:rPr lang="en-US" sz="3200" dirty="0" smtClean="0"/>
              <a:t>: class + main method + code in it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.NET Framework </a:t>
            </a:r>
            <a:r>
              <a:rPr lang="en-US" sz="3200" dirty="0" smtClean="0"/>
              <a:t>– a modern platform </a:t>
            </a:r>
            <a:r>
              <a:rPr lang="en-US" sz="3200" dirty="0"/>
              <a:t>for software development </a:t>
            </a:r>
            <a:r>
              <a:rPr lang="en-US" sz="3200" dirty="0" smtClean="0"/>
              <a:t>by </a:t>
            </a:r>
            <a:r>
              <a:rPr lang="en-US" sz="3200" dirty="0"/>
              <a:t>Microsoft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Visual Studio </a:t>
            </a:r>
            <a:r>
              <a:rPr lang="en-US" sz="3200" dirty="0" smtClean="0"/>
              <a:t>– powerful </a:t>
            </a:r>
            <a:r>
              <a:rPr lang="en-US" sz="3200" dirty="0"/>
              <a:t>IDE </a:t>
            </a:r>
            <a:r>
              <a:rPr lang="en-US" sz="3200" dirty="0" smtClean="0"/>
              <a:t>for .NET developers: write / compile / </a:t>
            </a:r>
            <a:r>
              <a:rPr lang="en-US" sz="3200" dirty="0"/>
              <a:t>execute </a:t>
            </a:r>
            <a:r>
              <a:rPr lang="en-US" sz="3200" dirty="0" smtClean="0"/>
              <a:t>/ </a:t>
            </a:r>
            <a:r>
              <a:rPr lang="en-US" sz="3200" dirty="0"/>
              <a:t>debug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MSDN Library </a:t>
            </a:r>
            <a:r>
              <a:rPr lang="en-US" sz="3200" dirty="0" smtClean="0"/>
              <a:t>– the </a:t>
            </a:r>
            <a:r>
              <a:rPr lang="en-US" sz="3200" dirty="0"/>
              <a:t>C# and .NET documentation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7156" y="1524000"/>
            <a:ext cx="2590800" cy="25908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270" t="2465" r="12016" b="4939"/>
          <a:stretch/>
        </p:blipFill>
        <p:spPr>
          <a:xfrm>
            <a:off x="9218611" y="4732015"/>
            <a:ext cx="2383807" cy="144018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833436" y="1702847"/>
            <a:ext cx="10518776" cy="1345153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vert="horz" wrap="square" lIns="180000" tIns="108000" rIns="180000" bIns="72000" rtlCol="0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>
                    <a:lumMod val="90000"/>
                  </a:schemeClr>
                </a:solidFill>
              </a:rPr>
              <a:t>Computer programming: creating a sequence of instructions to enable the computer to do something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Define: Computer Programming</a:t>
            </a:r>
            <a:endParaRPr lang="bg-BG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6780212" y="3573835"/>
            <a:ext cx="4392612" cy="5413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412" y="37338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3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7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8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</a:t>
            </a:r>
            <a:r>
              <a:rPr lang="en-US" dirty="0" smtClean="0"/>
              <a:t>task / problem</a:t>
            </a:r>
            <a:endParaRPr lang="en-US" dirty="0"/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</a:t>
            </a:r>
            <a:r>
              <a:rPr lang="en-US" dirty="0" smtClean="0"/>
              <a:t>/ </a:t>
            </a:r>
            <a:r>
              <a:rPr lang="en-US" dirty="0"/>
              <a:t>data structures to </a:t>
            </a:r>
            <a:r>
              <a:rPr lang="en-US" dirty="0" smtClean="0"/>
              <a:t>use</a:t>
            </a:r>
          </a:p>
          <a:p>
            <a:pPr lvl="1"/>
            <a:r>
              <a:rPr lang="en-US" dirty="0" smtClean="0"/>
              <a:t>Find suitable libraries / platforms / frameworks</a:t>
            </a:r>
            <a:endParaRPr lang="en-US" dirty="0"/>
          </a:p>
          <a:p>
            <a:r>
              <a:rPr lang="en-US" dirty="0" smtClean="0"/>
              <a:t>Write source code (step by step)</a:t>
            </a:r>
            <a:endParaRPr lang="en-US" dirty="0"/>
          </a:p>
          <a:p>
            <a:r>
              <a:rPr lang="en-US" dirty="0"/>
              <a:t>Fix program </a:t>
            </a:r>
            <a:r>
              <a:rPr lang="en-US" dirty="0" smtClean="0"/>
              <a:t>errors </a:t>
            </a:r>
            <a:r>
              <a:rPr lang="en-US" dirty="0"/>
              <a:t>(bugs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Install, configure and run the software</a:t>
            </a:r>
          </a:p>
          <a:p>
            <a:r>
              <a:rPr lang="en-US" dirty="0" smtClean="0"/>
              <a:t>Fix / improve the software over time</a:t>
            </a:r>
            <a:endParaRPr lang="en-US" dirty="0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Phases</a:t>
            </a:r>
            <a:endParaRPr lang="bg-BG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7089662" y="1128426"/>
            <a:ext cx="464355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Design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eaLnBrk="0" hangingPunct="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&amp; Debugging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</a:t>
            </a:r>
          </a:p>
          <a:p>
            <a:pPr marL="342900" indent="-342900" algn="r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4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  <a:endParaRPr lang="en-US" sz="3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451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17739" y="1908800"/>
            <a:ext cx="7610474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2212" y="332995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12" y="3446691"/>
            <a:ext cx="6409647" cy="2368783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7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C# program</a:t>
            </a:r>
            <a:r>
              <a:rPr lang="en-US" dirty="0"/>
              <a:t>:  </a:t>
            </a:r>
            <a:r>
              <a:rPr lang="en-US" dirty="0" smtClean="0">
                <a:hlinkClick r:id="rId3"/>
              </a:rPr>
              <a:t>https://dotnetfiddle.net/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0414" y="2096704"/>
            <a:ext cx="10667998" cy="3542096"/>
          </a:xfr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using System;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noProof="1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class HelloCSharp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static void Main()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    Console.WriteLine("Hello, C#");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noProof="1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9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836612" y="2492376"/>
            <a:ext cx="10439400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525562" y="1079835"/>
            <a:ext cx="4067176" cy="1055608"/>
          </a:xfrm>
          <a:prstGeom prst="wedgeRoundRectCallout">
            <a:avLst>
              <a:gd name="adj1" fmla="val -4151"/>
              <a:gd name="adj2" fmla="val 9564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Include the standard .NET namespace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5103812" y="1075135"/>
            <a:ext cx="3527425" cy="1055608"/>
          </a:xfrm>
          <a:prstGeom prst="wedgeRoundRectCallout">
            <a:avLst>
              <a:gd name="adj1" fmla="val -98040"/>
              <a:gd name="adj2" fmla="val 16283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a class called 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HelloCSharp</a:t>
            </a:r>
            <a:r>
              <a:rPr lang="en-US" sz="2800" noProof="1" smtClean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6238987" y="2669642"/>
            <a:ext cx="3527425" cy="1532334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</a:t>
            </a:r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Main()</a:t>
            </a:r>
            <a:r>
              <a:rPr lang="en-US" sz="2800" noProof="1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method – the program entry point</a:t>
            </a:r>
            <a:endParaRPr lang="en-US" sz="2800" noProof="1">
              <a:solidFill>
                <a:srgbClr val="FFFFFF"/>
              </a:solidFill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3360782" y="5483942"/>
            <a:ext cx="7153230" cy="1038602"/>
          </a:xfrm>
          <a:prstGeom prst="wedgeRoundRectCallout">
            <a:avLst>
              <a:gd name="adj1" fmla="val -37215"/>
              <a:gd name="adj2" fmla="val -797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Print a text on the console by calling the method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WriteLine</a:t>
            </a:r>
            <a:r>
              <a:rPr lang="en-US" sz="2800" dirty="0">
                <a:solidFill>
                  <a:srgbClr val="FFFFFF"/>
                </a:solidFill>
              </a:rPr>
              <a:t>" of the class 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en-US" sz="28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</a:t>
            </a:r>
            <a:r>
              <a:rPr lang="en-US" dirty="0"/>
              <a:t># Code Should Be Well Formatted</a:t>
            </a:r>
            <a:endParaRPr lang="bg-BG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912812" y="2283248"/>
            <a:ext cx="10213974" cy="35420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598612" y="3759238"/>
            <a:ext cx="8839200" cy="1752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5027612" y="2703630"/>
            <a:ext cx="3657600" cy="1055608"/>
          </a:xfrm>
          <a:prstGeom prst="wedgeRoundRectCallout">
            <a:avLst>
              <a:gd name="adj1" fmla="val -141522"/>
              <a:gd name="adj2" fmla="val 4238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alone on a new line.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6495255" y="5433779"/>
            <a:ext cx="4628357" cy="1075136"/>
          </a:xfrm>
          <a:prstGeom prst="wedgeRoundRectCallout">
            <a:avLst>
              <a:gd name="adj1" fmla="val -37389"/>
              <a:gd name="adj2" fmla="val -7976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block after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 symbol should be indented by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793336" y="5435638"/>
            <a:ext cx="4436268" cy="1075135"/>
          </a:xfrm>
          <a:prstGeom prst="wedgeRoundRectCallout">
            <a:avLst>
              <a:gd name="adj1" fmla="val -60605"/>
              <a:gd name="adj2" fmla="val -3971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</a:rPr>
              <a:t> symbol should be under the corresponding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3730625" y="1107744"/>
            <a:ext cx="5868987" cy="1055608"/>
          </a:xfrm>
          <a:prstGeom prst="wedgeRoundRectCallout">
            <a:avLst>
              <a:gd name="adj1" fmla="val -55249"/>
              <a:gd name="adj2" fmla="val 14298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names should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PascalCase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and start with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CAPITAL</a:t>
            </a:r>
            <a:r>
              <a:rPr lang="en-US" sz="2800" dirty="0">
                <a:solidFill>
                  <a:srgbClr val="FFFFFF"/>
                </a:solidFill>
              </a:rPr>
              <a:t> letter.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2274</Words>
  <Application>Microsoft Office PowerPoint</Application>
  <PresentationFormat>Custom</PresentationFormat>
  <Paragraphs>442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Programming</vt:lpstr>
      <vt:lpstr>Table of Contents</vt:lpstr>
      <vt:lpstr>What is Computer Programming?</vt:lpstr>
      <vt:lpstr>Define: Computer Programming</vt:lpstr>
      <vt:lpstr>Software Development Phases</vt:lpstr>
      <vt:lpstr>Your First C# Program</vt:lpstr>
      <vt:lpstr>First Look at C#</vt:lpstr>
      <vt:lpstr>C# Code – How It Works?</vt:lpstr>
      <vt:lpstr>The C# Code Should Be Well Formatted</vt:lpstr>
      <vt:lpstr>Example of Bad Code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Visual Studio</vt:lpstr>
      <vt:lpstr>Creating New Console Application</vt:lpstr>
      <vt:lpstr>Creating New Console Application (2)</vt:lpstr>
      <vt:lpstr>Compiling the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Creating a Blank Solution in Visual Studio</vt:lpstr>
      <vt:lpstr>Visual Studio Blank Solution</vt:lpstr>
      <vt:lpstr>What is MSDN Library?</vt:lpstr>
      <vt:lpstr>What is MSDN Library?</vt:lpstr>
      <vt:lpstr>How to Use MSDN Library?</vt:lpstr>
      <vt:lpstr>MSDN Library</vt:lpstr>
      <vt:lpstr>Summary</vt:lpstr>
      <vt:lpstr>Introduction to Programming</vt:lpstr>
      <vt:lpstr>Homework Review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C# Basics Course</dc:subject>
  <dc:creator/>
  <cp:keywords>C#, programming, IDE, Visual Studio, .NET Framework,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2015-04-02T13:11:47Z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